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6"/>
  </p:notesMasterIdLst>
  <p:sldIdLst>
    <p:sldId id="256" r:id="rId2"/>
    <p:sldId id="274" r:id="rId3"/>
    <p:sldId id="259" r:id="rId4"/>
    <p:sldId id="282" r:id="rId5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7"/>
      <p:bold r:id="rId8"/>
      <p:italic r:id="rId9"/>
      <p:boldItalic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ura Duque Ortega" initials="" lastIdx="1" clrIdx="0"/>
  <p:cmAuthor id="1" name="Kalen Pin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8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4226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2476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‹Nº›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ordenador&#10;&#10;Descripción generada con confianza alta">
            <a:extLst>
              <a:ext uri="{FF2B5EF4-FFF2-40B4-BE49-F238E27FC236}">
                <a16:creationId xmlns:a16="http://schemas.microsoft.com/office/drawing/2014/main" id="{E50C9B1D-2499-40A2-B47B-C4A697424B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7" t="9025" r="1807" b="11558"/>
          <a:stretch/>
        </p:blipFill>
        <p:spPr>
          <a:xfrm>
            <a:off x="0" y="187"/>
            <a:ext cx="9144000" cy="5143376"/>
          </a:xfrm>
          <a:prstGeom prst="rect">
            <a:avLst/>
          </a:prstGeom>
        </p:spPr>
      </p:pic>
      <p:sp>
        <p:nvSpPr>
          <p:cNvPr id="124" name="Shape 124"/>
          <p:cNvSpPr/>
          <p:nvPr/>
        </p:nvSpPr>
        <p:spPr>
          <a:xfrm>
            <a:off x="0" y="187"/>
            <a:ext cx="9144000" cy="5143500"/>
          </a:xfrm>
          <a:prstGeom prst="rect">
            <a:avLst/>
          </a:prstGeom>
          <a:solidFill>
            <a:srgbClr val="000000">
              <a:alpha val="3851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" name="Shape 126"/>
          <p:cNvSpPr txBox="1"/>
          <p:nvPr/>
        </p:nvSpPr>
        <p:spPr>
          <a:xfrm>
            <a:off x="2174325" y="2027000"/>
            <a:ext cx="4928700" cy="61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sz="2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PROYECTO: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-US" sz="2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SEGUROS DE VIDA SERVIR</a:t>
            </a:r>
            <a:endParaRPr lang="en" sz="2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" name="Shape 149">
            <a:extLst>
              <a:ext uri="{FF2B5EF4-FFF2-40B4-BE49-F238E27FC236}">
                <a16:creationId xmlns:a16="http://schemas.microsoft.com/office/drawing/2014/main" id="{74A67CC1-F60F-4ADE-9AB9-EA347926D6A7}"/>
              </a:ext>
            </a:extLst>
          </p:cNvPr>
          <p:cNvSpPr txBox="1"/>
          <p:nvPr/>
        </p:nvSpPr>
        <p:spPr>
          <a:xfrm>
            <a:off x="2778711" y="4627550"/>
            <a:ext cx="6110289" cy="37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-US" sz="12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By: Felipe Cadavid, Astrid Carolina Diaz, Luis Angel </a:t>
            </a:r>
            <a:r>
              <a:rPr lang="en-US" sz="12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Vanegas</a:t>
            </a:r>
            <a:endParaRPr lang="en" sz="12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225" y="1825"/>
            <a:ext cx="9146996" cy="162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Shape 143"/>
          <p:cNvSpPr txBox="1"/>
          <p:nvPr/>
        </p:nvSpPr>
        <p:spPr>
          <a:xfrm>
            <a:off x="571975" y="1846556"/>
            <a:ext cx="7992600" cy="2982896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Montserrat"/>
              <a:buChar char="●"/>
            </a:pPr>
            <a:r>
              <a:rPr lang="en-U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Para la </a:t>
            </a:r>
            <a:r>
              <a:rPr lang="en-US" sz="12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creación</a:t>
            </a:r>
            <a:r>
              <a:rPr lang="en-U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12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este</a:t>
            </a:r>
            <a:r>
              <a:rPr lang="en-U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2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r>
              <a:rPr lang="en-U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se </a:t>
            </a:r>
            <a:r>
              <a:rPr lang="en-US" sz="12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comprendieron</a:t>
            </a:r>
            <a:r>
              <a:rPr lang="en-U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las </a:t>
            </a:r>
            <a:r>
              <a:rPr lang="en-US" sz="12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siguientes</a:t>
            </a:r>
            <a:r>
              <a:rPr lang="en-US" sz="120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lang="es-ES" sz="12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lang="es-ES" sz="12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buClr>
                <a:srgbClr val="222222"/>
              </a:buClr>
              <a:buSzPct val="100000"/>
              <a:buFont typeface="Montserrat"/>
              <a:buChar char="●"/>
            </a:pPr>
            <a:r>
              <a:rPr lang="es-E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Ejecuta las siguientes funciones:		</a:t>
            </a:r>
          </a:p>
          <a:p>
            <a:pPr marL="152400">
              <a:lnSpc>
                <a:spcPct val="115000"/>
              </a:lnSpc>
              <a:buClr>
                <a:srgbClr val="222222"/>
              </a:buClr>
              <a:buSzPct val="100000"/>
            </a:pPr>
            <a:r>
              <a:rPr lang="es-E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</a:p>
          <a:p>
            <a:pPr marL="152400">
              <a:lnSpc>
                <a:spcPct val="115000"/>
              </a:lnSpc>
              <a:buClr>
                <a:srgbClr val="222222"/>
              </a:buClr>
              <a:buSzPct val="100000"/>
            </a:pPr>
            <a:r>
              <a:rPr lang="es-E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	Suma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buClr>
                <a:srgbClr val="222222"/>
              </a:buClr>
              <a:buSzPct val="100000"/>
            </a:pPr>
            <a:r>
              <a:rPr lang="es-E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buClr>
                <a:srgbClr val="222222"/>
              </a:buClr>
              <a:buSzPct val="100000"/>
            </a:pPr>
            <a:r>
              <a:rPr lang="es-E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	Resta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buClr>
                <a:srgbClr val="222222"/>
              </a:buClr>
              <a:buSzPct val="100000"/>
            </a:pPr>
            <a:r>
              <a:rPr lang="es-E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buClr>
                <a:srgbClr val="222222"/>
              </a:buClr>
              <a:buSzPct val="100000"/>
            </a:pPr>
            <a:r>
              <a:rPr lang="es-E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	Multiplicación de los dos polinomios, o coeficiente independiente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buClr>
                <a:srgbClr val="222222"/>
              </a:buClr>
              <a:buSzPct val="100000"/>
            </a:pPr>
            <a:r>
              <a:rPr lang="es-E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	</a:t>
            </a:r>
          </a:p>
          <a:p>
            <a:pPr marL="152400" lvl="0" rtl="0">
              <a:lnSpc>
                <a:spcPct val="115000"/>
              </a:lnSpc>
              <a:spcBef>
                <a:spcPts val="0"/>
              </a:spcBef>
              <a:buClr>
                <a:srgbClr val="222222"/>
              </a:buClr>
              <a:buSzPct val="100000"/>
            </a:pPr>
            <a:r>
              <a:rPr lang="es-ES" sz="12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	Derivada	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lang="es-ES" sz="12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577374" y="579025"/>
            <a:ext cx="6042881" cy="61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600" b="1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Diseño</a:t>
            </a:r>
            <a:r>
              <a:rPr lang="en-US" sz="2600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conceptual </a:t>
            </a:r>
            <a:endParaRPr lang="en" sz="2600"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268128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75" y="5047600"/>
            <a:ext cx="9144000" cy="9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 txBox="1"/>
          <p:nvPr/>
        </p:nvSpPr>
        <p:spPr>
          <a:xfrm>
            <a:off x="577374" y="275875"/>
            <a:ext cx="6832923" cy="46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en-US" sz="2600" b="1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Diagrama</a:t>
            </a:r>
            <a:r>
              <a:rPr lang="en-US" sz="2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de </a:t>
            </a:r>
            <a:r>
              <a:rPr lang="en-US" sz="2600" b="1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Clases</a:t>
            </a:r>
            <a:endParaRPr lang="en" sz="2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Imagen 4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625F85C6-1BB8-4633-832A-DAE5DD30A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296" y="856348"/>
            <a:ext cx="7886024" cy="40781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A5C54DDC-027D-4909-A708-003FE9193DE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52838" y="1551141"/>
            <a:ext cx="3897529" cy="2817574"/>
          </a:xfrm>
          <a:prstGeom prst="rect">
            <a:avLst/>
          </a:prstGeom>
        </p:spPr>
      </p:pic>
      <p:sp>
        <p:nvSpPr>
          <p:cNvPr id="149" name="Shape 149"/>
          <p:cNvSpPr txBox="1"/>
          <p:nvPr/>
        </p:nvSpPr>
        <p:spPr>
          <a:xfrm>
            <a:off x="6435900" y="4627550"/>
            <a:ext cx="2453100" cy="37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r>
              <a:rPr lang="en-US" sz="1200" dirty="0">
                <a:solidFill>
                  <a:srgbClr val="919191"/>
                </a:solidFill>
                <a:latin typeface="Montserrat"/>
                <a:ea typeface="Montserrat"/>
                <a:cs typeface="Montserrat"/>
                <a:sym typeface="Montserrat"/>
              </a:rPr>
              <a:t>Como </a:t>
            </a:r>
            <a:r>
              <a:rPr lang="en-US" sz="1200" dirty="0" err="1">
                <a:solidFill>
                  <a:srgbClr val="919191"/>
                </a:solidFill>
                <a:latin typeface="Montserrat"/>
                <a:ea typeface="Montserrat"/>
                <a:cs typeface="Montserrat"/>
                <a:sym typeface="Montserrat"/>
              </a:rPr>
              <a:t>usar</a:t>
            </a:r>
            <a:r>
              <a:rPr lang="en-US" sz="1200" dirty="0">
                <a:solidFill>
                  <a:srgbClr val="919191"/>
                </a:solidFill>
                <a:latin typeface="Montserrat"/>
                <a:ea typeface="Montserrat"/>
                <a:cs typeface="Montserrat"/>
                <a:sym typeface="Montserrat"/>
              </a:rPr>
              <a:t> el </a:t>
            </a:r>
            <a:r>
              <a:rPr lang="en-US" sz="1200" dirty="0" err="1">
                <a:solidFill>
                  <a:srgbClr val="919191"/>
                </a:solidFill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lang="en" sz="1200" dirty="0">
              <a:solidFill>
                <a:srgbClr val="91919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75" y="5047600"/>
            <a:ext cx="9144000" cy="95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 txBox="1"/>
          <p:nvPr/>
        </p:nvSpPr>
        <p:spPr>
          <a:xfrm>
            <a:off x="577374" y="946378"/>
            <a:ext cx="7992600" cy="363372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s-ES" sz="10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El Programa tiene los siguientes Campos:</a:t>
            </a: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n-U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n-U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n-U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n-U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n-U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n-U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buAutoNum type="arabicPeriod"/>
            </a:pPr>
            <a:endParaRPr lang="es-E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endParaRPr lang="es-ES" sz="10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Shape 154"/>
          <p:cNvSpPr txBox="1"/>
          <p:nvPr/>
        </p:nvSpPr>
        <p:spPr>
          <a:xfrm>
            <a:off x="577374" y="275875"/>
            <a:ext cx="6832923" cy="46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2307"/>
              <a:buFont typeface="Arial"/>
              <a:buNone/>
            </a:pPr>
            <a:r>
              <a:rPr lang="en-US" sz="2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Como </a:t>
            </a:r>
            <a:r>
              <a:rPr lang="en-US" sz="2600" b="1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usar</a:t>
            </a:r>
            <a:r>
              <a:rPr lang="en-US" sz="2600" b="1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el </a:t>
            </a:r>
            <a:r>
              <a:rPr lang="en-US" sz="2600" b="1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Programa</a:t>
            </a:r>
            <a:endParaRPr lang="en" sz="2600" b="1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" name="Conector recto de flecha 3">
            <a:extLst>
              <a:ext uri="{FF2B5EF4-FFF2-40B4-BE49-F238E27FC236}">
                <a16:creationId xmlns:a16="http://schemas.microsoft.com/office/drawing/2014/main" id="{2546FEC1-C034-41A7-82B4-F0FA393784D1}"/>
              </a:ext>
            </a:extLst>
          </p:cNvPr>
          <p:cNvCxnSpPr>
            <a:cxnSpLocks/>
          </p:cNvCxnSpPr>
          <p:nvPr/>
        </p:nvCxnSpPr>
        <p:spPr>
          <a:xfrm>
            <a:off x="6325953" y="2613691"/>
            <a:ext cx="1084344" cy="0"/>
          </a:xfrm>
          <a:prstGeom prst="straightConnector1">
            <a:avLst/>
          </a:prstGeom>
          <a:ln w="28575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ángulo 17">
            <a:extLst>
              <a:ext uri="{FF2B5EF4-FFF2-40B4-BE49-F238E27FC236}">
                <a16:creationId xmlns:a16="http://schemas.microsoft.com/office/drawing/2014/main" id="{DA2A22DF-4C04-4118-90F5-99F07575FE45}"/>
              </a:ext>
            </a:extLst>
          </p:cNvPr>
          <p:cNvSpPr/>
          <p:nvPr/>
        </p:nvSpPr>
        <p:spPr>
          <a:xfrm>
            <a:off x="3012094" y="2490313"/>
            <a:ext cx="1240310" cy="272925"/>
          </a:xfrm>
          <a:prstGeom prst="rect">
            <a:avLst/>
          </a:prstGeom>
          <a:noFill/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588CAD9B-6D40-461C-902B-5008CA66F2FA}"/>
              </a:ext>
            </a:extLst>
          </p:cNvPr>
          <p:cNvSpPr/>
          <p:nvPr/>
        </p:nvSpPr>
        <p:spPr>
          <a:xfrm>
            <a:off x="5017926" y="2490312"/>
            <a:ext cx="1240310" cy="272925"/>
          </a:xfrm>
          <a:prstGeom prst="rect">
            <a:avLst/>
          </a:prstGeom>
          <a:noFill/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3083A42F-419F-4B13-85D4-7D4DE2E45C63}"/>
              </a:ext>
            </a:extLst>
          </p:cNvPr>
          <p:cNvSpPr/>
          <p:nvPr/>
        </p:nvSpPr>
        <p:spPr>
          <a:xfrm>
            <a:off x="2967704" y="2913425"/>
            <a:ext cx="885205" cy="272925"/>
          </a:xfrm>
          <a:prstGeom prst="rect">
            <a:avLst/>
          </a:prstGeom>
          <a:noFill/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4754C7BF-F693-424A-829E-55A4B1F1F493}"/>
              </a:ext>
            </a:extLst>
          </p:cNvPr>
          <p:cNvSpPr/>
          <p:nvPr/>
        </p:nvSpPr>
        <p:spPr>
          <a:xfrm>
            <a:off x="2894120" y="3309539"/>
            <a:ext cx="1569440" cy="880721"/>
          </a:xfrm>
          <a:prstGeom prst="rect">
            <a:avLst/>
          </a:prstGeom>
          <a:noFill/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80B84CFC-B223-4B70-817C-7C9DBE0D520B}"/>
              </a:ext>
            </a:extLst>
          </p:cNvPr>
          <p:cNvSpPr/>
          <p:nvPr/>
        </p:nvSpPr>
        <p:spPr>
          <a:xfrm>
            <a:off x="4701602" y="3281384"/>
            <a:ext cx="1569440" cy="880721"/>
          </a:xfrm>
          <a:prstGeom prst="rect">
            <a:avLst/>
          </a:prstGeom>
          <a:noFill/>
          <a:ln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C7F9BBFF-E234-4872-B433-B8F45D7A41D3}"/>
              </a:ext>
            </a:extLst>
          </p:cNvPr>
          <p:cNvCxnSpPr>
            <a:cxnSpLocks/>
          </p:cNvCxnSpPr>
          <p:nvPr/>
        </p:nvCxnSpPr>
        <p:spPr>
          <a:xfrm>
            <a:off x="6325953" y="3749899"/>
            <a:ext cx="1084344" cy="0"/>
          </a:xfrm>
          <a:prstGeom prst="straightConnector1">
            <a:avLst/>
          </a:prstGeom>
          <a:ln w="28575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58305678-AC4C-4A7D-8CD5-5DD8CB6B7B35}"/>
              </a:ext>
            </a:extLst>
          </p:cNvPr>
          <p:cNvCxnSpPr>
            <a:cxnSpLocks/>
          </p:cNvCxnSpPr>
          <p:nvPr/>
        </p:nvCxnSpPr>
        <p:spPr>
          <a:xfrm flipH="1">
            <a:off x="2055652" y="2613691"/>
            <a:ext cx="956442" cy="0"/>
          </a:xfrm>
          <a:prstGeom prst="straightConnector1">
            <a:avLst/>
          </a:prstGeom>
          <a:ln w="28575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cto de flecha 20">
            <a:extLst>
              <a:ext uri="{FF2B5EF4-FFF2-40B4-BE49-F238E27FC236}">
                <a16:creationId xmlns:a16="http://schemas.microsoft.com/office/drawing/2014/main" id="{CC9E8C0B-9D38-4A1E-A9E2-57CF06C7F81C}"/>
              </a:ext>
            </a:extLst>
          </p:cNvPr>
          <p:cNvCxnSpPr>
            <a:cxnSpLocks/>
          </p:cNvCxnSpPr>
          <p:nvPr/>
        </p:nvCxnSpPr>
        <p:spPr>
          <a:xfrm flipH="1">
            <a:off x="2011262" y="3049887"/>
            <a:ext cx="956442" cy="0"/>
          </a:xfrm>
          <a:prstGeom prst="straightConnector1">
            <a:avLst/>
          </a:prstGeom>
          <a:ln w="28575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cto de flecha 21">
            <a:extLst>
              <a:ext uri="{FF2B5EF4-FFF2-40B4-BE49-F238E27FC236}">
                <a16:creationId xmlns:a16="http://schemas.microsoft.com/office/drawing/2014/main" id="{6A98CE0A-683A-4B0E-B3A9-A4CA2672B221}"/>
              </a:ext>
            </a:extLst>
          </p:cNvPr>
          <p:cNvCxnSpPr>
            <a:cxnSpLocks/>
          </p:cNvCxnSpPr>
          <p:nvPr/>
        </p:nvCxnSpPr>
        <p:spPr>
          <a:xfrm flipH="1">
            <a:off x="1937678" y="3744635"/>
            <a:ext cx="956442" cy="0"/>
          </a:xfrm>
          <a:prstGeom prst="straightConnector1">
            <a:avLst/>
          </a:prstGeom>
          <a:ln w="28575">
            <a:solidFill>
              <a:srgbClr val="FF9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hape 153">
            <a:extLst>
              <a:ext uri="{FF2B5EF4-FFF2-40B4-BE49-F238E27FC236}">
                <a16:creationId xmlns:a16="http://schemas.microsoft.com/office/drawing/2014/main" id="{E826472F-A850-4BEA-BF8C-55291CF6F21A}"/>
              </a:ext>
            </a:extLst>
          </p:cNvPr>
          <p:cNvSpPr txBox="1"/>
          <p:nvPr/>
        </p:nvSpPr>
        <p:spPr>
          <a:xfrm>
            <a:off x="509908" y="2212422"/>
            <a:ext cx="1467637" cy="7974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Ingrese</a:t>
            </a: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Polinomio</a:t>
            </a: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SIN ESPACIOS AQUI:</a:t>
            </a:r>
          </a:p>
          <a:p>
            <a:pPr lvl="0" algn="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EJM: 4x2+5+3</a:t>
            </a:r>
            <a:endParaRPr sz="9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" name="Shape 153">
            <a:extLst>
              <a:ext uri="{FF2B5EF4-FFF2-40B4-BE49-F238E27FC236}">
                <a16:creationId xmlns:a16="http://schemas.microsoft.com/office/drawing/2014/main" id="{A3447316-553D-436B-9D37-C0C98A4C06D8}"/>
              </a:ext>
            </a:extLst>
          </p:cNvPr>
          <p:cNvSpPr txBox="1"/>
          <p:nvPr/>
        </p:nvSpPr>
        <p:spPr>
          <a:xfrm>
            <a:off x="7391943" y="3564347"/>
            <a:ext cx="1467637" cy="7974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Aquí</a:t>
            </a: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se </a:t>
            </a: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muestra</a:t>
            </a: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el </a:t>
            </a: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Resultado</a:t>
            </a:r>
            <a:endParaRPr sz="9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" name="Shape 153">
            <a:extLst>
              <a:ext uri="{FF2B5EF4-FFF2-40B4-BE49-F238E27FC236}">
                <a16:creationId xmlns:a16="http://schemas.microsoft.com/office/drawing/2014/main" id="{5A6FF4CF-978F-4773-9009-A3C0DB853A4B}"/>
              </a:ext>
            </a:extLst>
          </p:cNvPr>
          <p:cNvSpPr txBox="1"/>
          <p:nvPr/>
        </p:nvSpPr>
        <p:spPr>
          <a:xfrm>
            <a:off x="489437" y="3564346"/>
            <a:ext cx="1467637" cy="7974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Selector de </a:t>
            </a: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Operaciones</a:t>
            </a:r>
            <a:endParaRPr sz="9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" name="Shape 153">
            <a:extLst>
              <a:ext uri="{FF2B5EF4-FFF2-40B4-BE49-F238E27FC236}">
                <a16:creationId xmlns:a16="http://schemas.microsoft.com/office/drawing/2014/main" id="{1515937D-DAF6-4E27-A555-738077B74D0C}"/>
              </a:ext>
            </a:extLst>
          </p:cNvPr>
          <p:cNvSpPr txBox="1"/>
          <p:nvPr/>
        </p:nvSpPr>
        <p:spPr>
          <a:xfrm>
            <a:off x="509909" y="2845648"/>
            <a:ext cx="1467637" cy="7974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Termino</a:t>
            </a: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indeopendiente</a:t>
            </a:r>
            <a:endParaRPr sz="9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" name="Shape 153">
            <a:extLst>
              <a:ext uri="{FF2B5EF4-FFF2-40B4-BE49-F238E27FC236}">
                <a16:creationId xmlns:a16="http://schemas.microsoft.com/office/drawing/2014/main" id="{6F2AB908-CFDE-4C47-92B5-F36D85DC319B}"/>
              </a:ext>
            </a:extLst>
          </p:cNvPr>
          <p:cNvSpPr txBox="1"/>
          <p:nvPr/>
        </p:nvSpPr>
        <p:spPr>
          <a:xfrm>
            <a:off x="7360709" y="2252452"/>
            <a:ext cx="1467637" cy="79743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Ingrese</a:t>
            </a: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900" dirty="0" err="1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Polinomio</a:t>
            </a: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 SIN ESPACIOS AQUI:</a:t>
            </a:r>
          </a:p>
          <a:p>
            <a:pPr lvl="0" algn="r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sz="900" dirty="0">
                <a:solidFill>
                  <a:srgbClr val="222222"/>
                </a:solidFill>
                <a:latin typeface="Montserrat"/>
                <a:ea typeface="Montserrat"/>
                <a:cs typeface="Montserrat"/>
                <a:sym typeface="Montserrat"/>
              </a:rPr>
              <a:t>EJM: 4x2+5+3</a:t>
            </a:r>
            <a:endParaRPr sz="900" dirty="0">
              <a:solidFill>
                <a:srgbClr val="22222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82985107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</TotalTime>
  <Words>81</Words>
  <Application>Microsoft Office PowerPoint</Application>
  <PresentationFormat>Presentación en pantalla (16:9)</PresentationFormat>
  <Paragraphs>39</Paragraphs>
  <Slides>4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7" baseType="lpstr">
      <vt:lpstr>Montserrat</vt:lpstr>
      <vt:lpstr>Arial</vt:lpstr>
      <vt:lpstr>Simple Light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Felipe Cadavid</dc:creator>
  <cp:lastModifiedBy>Felipe Cadavid</cp:lastModifiedBy>
  <cp:revision>27</cp:revision>
  <dcterms:modified xsi:type="dcterms:W3CDTF">2017-10-14T09:08:14Z</dcterms:modified>
</cp:coreProperties>
</file>